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60" r:id="rId4"/>
    <p:sldId id="261" r:id="rId5"/>
    <p:sldId id="263" r:id="rId6"/>
    <p:sldId id="265" r:id="rId7"/>
    <p:sldId id="266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" roundtripDataSignature="AMtx7mi0U3fRZYUxG4oZ/06Ay5cuUxvg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50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5000"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8024117" y="5903933"/>
            <a:ext cx="439477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b="1" dirty="0">
                <a:solidFill>
                  <a:schemeClr val="lt1"/>
                </a:solidFill>
                <a:latin typeface="+mn-lt"/>
                <a:ea typeface="Comic Sans MS"/>
                <a:cs typeface="Comic Sans MS"/>
                <a:sym typeface="Comic Sans MS"/>
              </a:rPr>
              <a:t>IIS Carafa Giustiniani</a:t>
            </a:r>
          </a:p>
          <a:p>
            <a:pPr algn="ctr"/>
            <a:r>
              <a:rPr lang="it-IT" b="1" dirty="0">
                <a:solidFill>
                  <a:schemeClr val="lt1"/>
                </a:solidFill>
                <a:latin typeface="+mn-lt"/>
                <a:sym typeface="Comic Sans MS"/>
              </a:rPr>
              <a:t>DS GIOVANNA CARACCIO</a:t>
            </a:r>
            <a:endParaRPr lang="it-IT" b="1" dirty="0"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0" u="none" strike="noStrike" cap="none" dirty="0">
                <a:solidFill>
                  <a:schemeClr val="lt1"/>
                </a:solidFill>
                <a:latin typeface="+mn-lt"/>
                <a:ea typeface="Comic Sans MS"/>
                <a:cs typeface="Comic Sans MS"/>
                <a:sym typeface="Comic Sans MS"/>
              </a:rPr>
              <a:t>Classe IV Liceo Artistico –Cerreto Sannita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chemeClr val="lt1"/>
                </a:solidFill>
                <a:latin typeface="+mn-lt"/>
                <a:ea typeface="Comic Sans MS"/>
                <a:cs typeface="Comic Sans MS"/>
                <a:sym typeface="Comic Sans MS"/>
              </a:rPr>
              <a:t>Discipline coinvolte : chimica dei materiali</a:t>
            </a:r>
            <a:r>
              <a:rPr lang="it-IT" b="1" i="0" u="none" strike="noStrike" cap="none" dirty="0">
                <a:solidFill>
                  <a:schemeClr val="lt1"/>
                </a:solidFill>
                <a:latin typeface="+mn-lt"/>
                <a:ea typeface="Comic Sans MS"/>
                <a:cs typeface="Comic Sans MS"/>
                <a:sym typeface="Comic Sans MS"/>
              </a:rPr>
              <a:t> </a:t>
            </a:r>
            <a:endParaRPr b="1" dirty="0">
              <a:latin typeface="+mn-lt"/>
            </a:endParaRPr>
          </a:p>
        </p:txBody>
      </p:sp>
      <p:sp>
        <p:nvSpPr>
          <p:cNvPr id="4" name="Google Shape;102;p4">
            <a:extLst>
              <a:ext uri="{FF2B5EF4-FFF2-40B4-BE49-F238E27FC236}">
                <a16:creationId xmlns:a16="http://schemas.microsoft.com/office/drawing/2014/main" id="{F4C0B927-5D0E-4240-8A89-56FE9B1CABCD}"/>
              </a:ext>
            </a:extLst>
          </p:cNvPr>
          <p:cNvSpPr txBox="1"/>
          <p:nvPr/>
        </p:nvSpPr>
        <p:spPr>
          <a:xfrm>
            <a:off x="338190" y="3836556"/>
            <a:ext cx="1135123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4000" b="1" i="0" u="none" strike="noStrik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avolini" panose="020B0502040204020203" pitchFamily="66" charset="0"/>
                <a:ea typeface="Comic Sans MS"/>
                <a:cs typeface="Cavolini" panose="020B0502040204020203" pitchFamily="66" charset="0"/>
                <a:sym typeface="Comic Sans MS"/>
              </a:rPr>
              <a:t>La Terra è un bel posto e vale la pena lottare per lei.’’</a:t>
            </a:r>
            <a:r>
              <a:rPr lang="it-IT" sz="4000" b="1" i="0" u="none" strike="noStrik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lang="it-IT" sz="4000" b="1" i="0" u="none" strike="noStrike" cap="none" dirty="0">
              <a:solidFill>
                <a:srgbClr val="000000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/>
            <a:r>
              <a:rPr lang="it-IT" sz="2400" b="1" i="0" u="none" strike="noStrike" cap="none" dirty="0">
                <a:solidFill>
                  <a:schemeClr val="bg1"/>
                </a:solidFill>
                <a:latin typeface="Cavolini" panose="03000502040302020204" pitchFamily="66" charset="0"/>
                <a:ea typeface="Comic Sans MS"/>
                <a:cs typeface="Cavolini" panose="03000502040302020204" pitchFamily="66" charset="0"/>
                <a:sym typeface="Comic Sans MS"/>
              </a:rPr>
              <a:t>Ernest Hemingway</a:t>
            </a:r>
            <a:endParaRPr lang="it-IT" sz="2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5A065A5-EE3C-43FB-968C-0A17E802A74E}"/>
              </a:ext>
            </a:extLst>
          </p:cNvPr>
          <p:cNvSpPr/>
          <p:nvPr/>
        </p:nvSpPr>
        <p:spPr>
          <a:xfrm>
            <a:off x="6748750" y="2270590"/>
            <a:ext cx="5935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it-IT" sz="6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Earth Day</a:t>
            </a:r>
          </a:p>
          <a:p>
            <a:pPr algn="ctr"/>
            <a:r>
              <a:rPr lang="it-IT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21 aprile 2021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3">
            <a:extLst>
              <a:ext uri="{FF2B5EF4-FFF2-40B4-BE49-F238E27FC236}">
                <a16:creationId xmlns:a16="http://schemas.microsoft.com/office/drawing/2014/main" id="{6D41A0AE-2B04-48FB-BAA2-8FC802A4FD6F}"/>
              </a:ext>
            </a:extLst>
          </p:cNvPr>
          <p:cNvSpPr txBox="1"/>
          <p:nvPr/>
        </p:nvSpPr>
        <p:spPr>
          <a:xfrm>
            <a:off x="552245" y="430420"/>
            <a:ext cx="5277946" cy="621696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Comic Sans MS"/>
                <a:cs typeface="Arial" panose="020B0604020202020204" pitchFamily="34" charset="0"/>
                <a:sym typeface="Comic Sans MS"/>
              </a:rPr>
              <a:t>L’Earth Day (Giornata della Terra) è la più grande manifestazione ambientale del pianeta, l’unico momento in cui tutti i cittadini del mondo si uniscono per celebrare la Terra e </a:t>
            </a:r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ea typeface="Comic Sans MS"/>
                <a:cs typeface="Arial" panose="020B0604020202020204" pitchFamily="34" charset="0"/>
                <a:sym typeface="Comic Sans MS"/>
              </a:rPr>
              <a:t>promuoverne</a:t>
            </a:r>
            <a:r>
              <a:rPr lang="it-IT" sz="20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Comic Sans MS"/>
                <a:cs typeface="Arial" panose="020B0604020202020204" pitchFamily="34" charset="0"/>
                <a:sym typeface="Comic Sans MS"/>
              </a:rPr>
              <a:t> la salvaguardia.</a:t>
            </a:r>
            <a:r>
              <a:rPr lang="it-IT" sz="20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omic Sans MS"/>
                <a:cs typeface="Arial" panose="020B0604020202020204" pitchFamily="34" charset="0"/>
                <a:sym typeface="Comic Sans MS"/>
              </a:rPr>
              <a:t> Le Nazioni Unite celebrano l’Earth Day ogni anno, un mese e due giorni dopo l'equinozio di primavera, il 22 aprile.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20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omic Sans MS"/>
              <a:cs typeface="Arial" panose="020B0604020202020204" pitchFamily="34" charset="0"/>
              <a:sym typeface="Comic Sans MS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omic Sans MS"/>
              </a:rPr>
              <a:t>Ogni anno utilizziamo miliardi di tonnellate di risorse naturali per produrre beni di consumo</a:t>
            </a:r>
            <a:r>
              <a:rPr 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omic Sans MS"/>
              </a:rPr>
              <a:t>, s</a:t>
            </a:r>
            <a:r>
              <a:rPr lang="en-US" sz="2000" b="1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omic Sans MS"/>
              </a:rPr>
              <a:t>enza considerare che aria, acqua, minerali, suolo, foreste non sono inesauribili.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omic Sans MS"/>
            </a:endParaRPr>
          </a:p>
          <a:p>
            <a:pPr marL="0" marR="0" lvl="0" indent="-22860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omic Sans MS"/>
              </a:rPr>
              <a:t>Il riciclo ha lo scopo di preservare le risorse del pianeta riutilizzando materiali e oggetti altrimenti destinati alle discariche. </a:t>
            </a:r>
            <a:endParaRPr lang="en-US" sz="20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88BA70F-42D2-47D6-966C-D10B643FA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880" y="336470"/>
            <a:ext cx="5102794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67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5"/>
          <p:cNvPicPr preferRelativeResize="0"/>
          <p:nvPr/>
        </p:nvPicPr>
        <p:blipFill rotWithShape="1">
          <a:blip r:embed="rId4">
            <a:alphaModFix/>
          </a:blip>
          <a:srcRect l="6386" t="999" r="6724" b="916"/>
          <a:stretch/>
        </p:blipFill>
        <p:spPr>
          <a:xfrm rot="20672798">
            <a:off x="995580" y="1401139"/>
            <a:ext cx="1942971" cy="40968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0" name="Google Shape;11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52402" y="1102773"/>
            <a:ext cx="3049017" cy="40653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1" name="Google Shape;111;p5"/>
          <p:cNvPicPr preferRelativeResize="0"/>
          <p:nvPr/>
        </p:nvPicPr>
        <p:blipFill rotWithShape="1">
          <a:blip r:embed="rId6">
            <a:alphaModFix/>
          </a:blip>
          <a:srcRect l="3642" t="7218" r="3741" b="1442"/>
          <a:stretch/>
        </p:blipFill>
        <p:spPr>
          <a:xfrm rot="1475730">
            <a:off x="8959183" y="1538026"/>
            <a:ext cx="2142462" cy="3922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EBE6790-7767-49CC-BAEA-184192A6F37A}"/>
              </a:ext>
            </a:extLst>
          </p:cNvPr>
          <p:cNvSpPr/>
          <p:nvPr/>
        </p:nvSpPr>
        <p:spPr>
          <a:xfrm>
            <a:off x="1523407" y="179447"/>
            <a:ext cx="8812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oftRound"/>
            </a:sp3d>
          </a:bodyPr>
          <a:lstStyle/>
          <a:p>
            <a:pPr algn="ctr"/>
            <a:r>
              <a:rPr lang="it-IT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Il nostro riciclo creativo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CFF1E9-4AFA-439F-B26B-68E4C5AEFF44}"/>
              </a:ext>
            </a:extLst>
          </p:cNvPr>
          <p:cNvSpPr txBox="1"/>
          <p:nvPr/>
        </p:nvSpPr>
        <p:spPr>
          <a:xfrm>
            <a:off x="8412208" y="5895994"/>
            <a:ext cx="3637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1"/>
                </a:solidFill>
              </a:rPr>
              <a:t>ORIGINE : POSATE DI PLATICA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9DED2C-BFB7-4632-B863-882819C0EC2B}"/>
              </a:ext>
            </a:extLst>
          </p:cNvPr>
          <p:cNvSpPr txBox="1"/>
          <p:nvPr/>
        </p:nvSpPr>
        <p:spPr>
          <a:xfrm>
            <a:off x="4224094" y="5344257"/>
            <a:ext cx="3411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1"/>
                </a:solidFill>
              </a:rPr>
              <a:t>ORIGINE: FLACONE DETERSIVO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B35B2B4-853F-4C1D-9B3B-0E8E8F0959D1}"/>
              </a:ext>
            </a:extLst>
          </p:cNvPr>
          <p:cNvSpPr txBox="1"/>
          <p:nvPr/>
        </p:nvSpPr>
        <p:spPr>
          <a:xfrm>
            <a:off x="506859" y="5682811"/>
            <a:ext cx="3411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ORIGINE: TUBO DI PLASTICA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6"/>
          <p:cNvPicPr preferRelativeResize="0"/>
          <p:nvPr/>
        </p:nvPicPr>
        <p:blipFill rotWithShape="1">
          <a:blip r:embed="rId4">
            <a:alphaModFix/>
          </a:blip>
          <a:srcRect l="7808" t="5150" r="12740" b="9871"/>
          <a:stretch/>
        </p:blipFill>
        <p:spPr>
          <a:xfrm>
            <a:off x="4320100" y="1262624"/>
            <a:ext cx="3165239" cy="43221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7" name="Google Shape;117;p6"/>
          <p:cNvPicPr preferRelativeResize="0"/>
          <p:nvPr/>
        </p:nvPicPr>
        <p:blipFill rotWithShape="1">
          <a:blip r:embed="rId5">
            <a:alphaModFix/>
          </a:blip>
          <a:srcRect l="1205" t="1111" r="1204" b="972"/>
          <a:stretch/>
        </p:blipFill>
        <p:spPr>
          <a:xfrm rot="-900000">
            <a:off x="618734" y="1524137"/>
            <a:ext cx="2598219" cy="4385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8" name="Google Shape;118;p6"/>
          <p:cNvPicPr preferRelativeResize="0"/>
          <p:nvPr/>
        </p:nvPicPr>
        <p:blipFill rotWithShape="1">
          <a:blip r:embed="rId6">
            <a:alphaModFix/>
          </a:blip>
          <a:srcRect t="9861"/>
          <a:stretch/>
        </p:blipFill>
        <p:spPr>
          <a:xfrm rot="900000">
            <a:off x="8943785" y="1568449"/>
            <a:ext cx="2545856" cy="4137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66D64B2-5C48-475C-8EA3-173C736B4007}"/>
              </a:ext>
            </a:extLst>
          </p:cNvPr>
          <p:cNvSpPr/>
          <p:nvPr/>
        </p:nvSpPr>
        <p:spPr>
          <a:xfrm>
            <a:off x="1523407" y="179447"/>
            <a:ext cx="8812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oftRound"/>
            </a:sp3d>
          </a:bodyPr>
          <a:lstStyle/>
          <a:p>
            <a:pPr algn="ctr"/>
            <a:r>
              <a:rPr lang="it-IT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Il nostro riciclo creativo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02A83E-0D6A-44B5-877D-456DFDE10206}"/>
              </a:ext>
            </a:extLst>
          </p:cNvPr>
          <p:cNvSpPr txBox="1"/>
          <p:nvPr/>
        </p:nvSpPr>
        <p:spPr>
          <a:xfrm>
            <a:off x="194318" y="6339999"/>
            <a:ext cx="4383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ORIGINE : TAPPI DI SUGHERO E    SPAGO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5A6CA6-BD0C-45B3-8794-08EF23FBE63C}"/>
              </a:ext>
            </a:extLst>
          </p:cNvPr>
          <p:cNvSpPr txBox="1"/>
          <p:nvPr/>
        </p:nvSpPr>
        <p:spPr>
          <a:xfrm>
            <a:off x="4320100" y="5734384"/>
            <a:ext cx="3395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ORIGINE : BOTTIGLIA DI VETRO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760AE1-E79C-41A6-8005-4B08552CEDBF}"/>
              </a:ext>
            </a:extLst>
          </p:cNvPr>
          <p:cNvSpPr txBox="1"/>
          <p:nvPr/>
        </p:nvSpPr>
        <p:spPr>
          <a:xfrm>
            <a:off x="8085762" y="6053301"/>
            <a:ext cx="3236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1"/>
                </a:solidFill>
              </a:rPr>
              <a:t>ORIGINE: ROTOLI DI CARTA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9AD6B72-C9A4-4210-A96E-9D1661402F0F}"/>
              </a:ext>
            </a:extLst>
          </p:cNvPr>
          <p:cNvSpPr/>
          <p:nvPr/>
        </p:nvSpPr>
        <p:spPr>
          <a:xfrm>
            <a:off x="1523407" y="179447"/>
            <a:ext cx="8678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oftRound"/>
            </a:sp3d>
          </a:bodyPr>
          <a:lstStyle/>
          <a:p>
            <a:pPr algn="ctr"/>
            <a:r>
              <a:rPr lang="it-IT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Il nostro riciclo creativo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7A5A3D2-063B-484C-BD48-39EB8AEEC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4" t="8126" r="11309" b="27106"/>
          <a:stretch/>
        </p:blipFill>
        <p:spPr>
          <a:xfrm>
            <a:off x="4483238" y="976044"/>
            <a:ext cx="2892732" cy="42388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0820AE0-FE6D-4AA6-A43D-CC78DAB9E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2057" r="9432" b="10206"/>
          <a:stretch/>
        </p:blipFill>
        <p:spPr bwMode="auto">
          <a:xfrm>
            <a:off x="300242" y="2126750"/>
            <a:ext cx="3349375" cy="32731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6FEE2C-50A1-4E61-B4ED-45C20D5DC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7" t="14532" b="32706"/>
          <a:stretch/>
        </p:blipFill>
        <p:spPr>
          <a:xfrm>
            <a:off x="8403124" y="2599361"/>
            <a:ext cx="3488634" cy="29486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D63A45-E121-4848-89A3-0FAFDB56CC1D}"/>
              </a:ext>
            </a:extLst>
          </p:cNvPr>
          <p:cNvSpPr txBox="1"/>
          <p:nvPr/>
        </p:nvSpPr>
        <p:spPr>
          <a:xfrm>
            <a:off x="462337" y="5876818"/>
            <a:ext cx="298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ORIGINE : CD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8A56782-98A6-4968-99F5-2B0586D4008C}"/>
              </a:ext>
            </a:extLst>
          </p:cNvPr>
          <p:cNvSpPr txBox="1"/>
          <p:nvPr/>
        </p:nvSpPr>
        <p:spPr>
          <a:xfrm>
            <a:off x="4726111" y="5548045"/>
            <a:ext cx="2404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ORIGINE : PLASTICA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7B094F1-284F-4871-83DA-D9694E76B30C}"/>
              </a:ext>
            </a:extLst>
          </p:cNvPr>
          <p:cNvSpPr txBox="1"/>
          <p:nvPr/>
        </p:nvSpPr>
        <p:spPr>
          <a:xfrm>
            <a:off x="8733034" y="6030930"/>
            <a:ext cx="277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ORIGINE: LATTINE</a:t>
            </a:r>
          </a:p>
        </p:txBody>
      </p:sp>
    </p:spTree>
    <p:extLst>
      <p:ext uri="{BB962C8B-B14F-4D97-AF65-F5344CB8AC3E}">
        <p14:creationId xmlns:p14="http://schemas.microsoft.com/office/powerpoint/2010/main" val="1100942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A5C9AFF-053A-4B32-9B80-CA99D0B4C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150" y="1367948"/>
            <a:ext cx="3924728" cy="2798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3B6C57E-99A4-4C0F-9092-2229BB842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841" y="2098760"/>
            <a:ext cx="3397321" cy="37923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6F32A47-0B67-4BAE-BA00-B92B9D9EA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38" y="2588156"/>
            <a:ext cx="2760275" cy="31565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66F5F6F-E1DF-4131-9BAE-6E7025E6B50A}"/>
              </a:ext>
            </a:extLst>
          </p:cNvPr>
          <p:cNvSpPr txBox="1"/>
          <p:nvPr/>
        </p:nvSpPr>
        <p:spPr>
          <a:xfrm>
            <a:off x="143838" y="5902843"/>
            <a:ext cx="3924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ORIGINE : BOTTIGLIA DI PLASTICA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C162E5-5F29-4FC1-83C3-C403371BAE91}"/>
              </a:ext>
            </a:extLst>
          </p:cNvPr>
          <p:cNvSpPr txBox="1"/>
          <p:nvPr/>
        </p:nvSpPr>
        <p:spPr>
          <a:xfrm>
            <a:off x="4202132" y="4526812"/>
            <a:ext cx="3924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ORIGINE : LATTINE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0269DC-5511-48CA-AA0D-09E880E26D09}"/>
              </a:ext>
            </a:extLst>
          </p:cNvPr>
          <p:cNvSpPr txBox="1"/>
          <p:nvPr/>
        </p:nvSpPr>
        <p:spPr>
          <a:xfrm>
            <a:off x="7381981" y="6235897"/>
            <a:ext cx="4810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ORIGINE : VASETTO DI VETRO E CANDELA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BB37189-7361-4F48-8E1E-3FD604C5F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17" y="228096"/>
            <a:ext cx="883996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94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942D764-17C6-48EA-BBC0-5196791BA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68" y="1241260"/>
            <a:ext cx="4553925" cy="3279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D480670-96CF-458F-AC15-00D20E95F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8" t="-3131" r="340" b="8224"/>
          <a:stretch/>
        </p:blipFill>
        <p:spPr bwMode="auto">
          <a:xfrm>
            <a:off x="9400854" y="2897821"/>
            <a:ext cx="2363981" cy="28023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5C405EF-C388-457D-BD9C-77DC992F7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4" t="11698" r="17268" b="8119"/>
          <a:stretch/>
        </p:blipFill>
        <p:spPr bwMode="auto">
          <a:xfrm>
            <a:off x="293601" y="2640458"/>
            <a:ext cx="2254390" cy="30597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ABD292E-DAE4-4867-9006-1B6ADF34BF6D}"/>
              </a:ext>
            </a:extLst>
          </p:cNvPr>
          <p:cNvSpPr txBox="1"/>
          <p:nvPr/>
        </p:nvSpPr>
        <p:spPr>
          <a:xfrm>
            <a:off x="462336" y="5876818"/>
            <a:ext cx="3452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ORIGINE : bottiglia di plastica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C62D3D-3EE8-4754-8494-3AEA647DF7E9}"/>
              </a:ext>
            </a:extLst>
          </p:cNvPr>
          <p:cNvSpPr txBox="1"/>
          <p:nvPr/>
        </p:nvSpPr>
        <p:spPr>
          <a:xfrm>
            <a:off x="4369934" y="4690892"/>
            <a:ext cx="3452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ORIGINE : flacone detersivo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6A49413-35A3-40E1-86B9-552CCD191A74}"/>
              </a:ext>
            </a:extLst>
          </p:cNvPr>
          <p:cNvSpPr txBox="1"/>
          <p:nvPr/>
        </p:nvSpPr>
        <p:spPr>
          <a:xfrm>
            <a:off x="8739869" y="6087684"/>
            <a:ext cx="3452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ORIGINE : flacone detersivo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6A962F5-263D-4EAE-A7CE-78F87B414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16" y="112230"/>
            <a:ext cx="883996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227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231</Words>
  <Application>Microsoft Office PowerPoint</Application>
  <PresentationFormat>Widescreen</PresentationFormat>
  <Paragraphs>31</Paragraphs>
  <Slides>7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Cavolini</vt:lpstr>
      <vt:lpstr>Comic Sans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Arianna Formato</cp:lastModifiedBy>
  <cp:revision>14</cp:revision>
  <dcterms:created xsi:type="dcterms:W3CDTF">2021-04-18T14:29:57Z</dcterms:created>
  <dcterms:modified xsi:type="dcterms:W3CDTF">2021-04-19T14:14:57Z</dcterms:modified>
</cp:coreProperties>
</file>